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63" r:id="rId3"/>
    <p:sldId id="264" r:id="rId4"/>
    <p:sldId id="259" r:id="rId5"/>
    <p:sldId id="261" r:id="rId6"/>
    <p:sldId id="260" r:id="rId7"/>
    <p:sldId id="257" r:id="rId8"/>
    <p:sldId id="262" r:id="rId9"/>
    <p:sldId id="258"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70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1E87EF-B1D4-49BA-AE82-67B3F3183E36}" type="datetimeFigureOut">
              <a:rPr lang="ru-RU" smtClean="0"/>
              <a:t>30.09.12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6A74EE-9E34-4E01-BB48-4BA575AB2C1E}" type="slidenum">
              <a:rPr lang="ru-RU" smtClean="0"/>
              <a:t>‹#›</a:t>
            </a:fld>
            <a:endParaRPr lang="ru-RU"/>
          </a:p>
        </p:txBody>
      </p:sp>
    </p:spTree>
    <p:extLst>
      <p:ext uri="{BB962C8B-B14F-4D97-AF65-F5344CB8AC3E}">
        <p14:creationId xmlns:p14="http://schemas.microsoft.com/office/powerpoint/2010/main" val="2961610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1</a:t>
            </a:fld>
            <a:endParaRPr lang="ru-RU"/>
          </a:p>
        </p:txBody>
      </p:sp>
    </p:spTree>
    <p:extLst>
      <p:ext uri="{BB962C8B-B14F-4D97-AF65-F5344CB8AC3E}">
        <p14:creationId xmlns:p14="http://schemas.microsoft.com/office/powerpoint/2010/main" val="783507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10</a:t>
            </a:fld>
            <a:endParaRPr lang="ru-RU"/>
          </a:p>
        </p:txBody>
      </p:sp>
    </p:spTree>
    <p:extLst>
      <p:ext uri="{BB962C8B-B14F-4D97-AF65-F5344CB8AC3E}">
        <p14:creationId xmlns:p14="http://schemas.microsoft.com/office/powerpoint/2010/main" val="2995805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11</a:t>
            </a:fld>
            <a:endParaRPr lang="ru-RU"/>
          </a:p>
        </p:txBody>
      </p:sp>
    </p:spTree>
    <p:extLst>
      <p:ext uri="{BB962C8B-B14F-4D97-AF65-F5344CB8AC3E}">
        <p14:creationId xmlns:p14="http://schemas.microsoft.com/office/powerpoint/2010/main" val="1870578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12</a:t>
            </a:fld>
            <a:endParaRPr lang="ru-RU"/>
          </a:p>
        </p:txBody>
      </p:sp>
    </p:spTree>
    <p:extLst>
      <p:ext uri="{BB962C8B-B14F-4D97-AF65-F5344CB8AC3E}">
        <p14:creationId xmlns:p14="http://schemas.microsoft.com/office/powerpoint/2010/main" val="165808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13</a:t>
            </a:fld>
            <a:endParaRPr lang="ru-RU"/>
          </a:p>
        </p:txBody>
      </p:sp>
    </p:spTree>
    <p:extLst>
      <p:ext uri="{BB962C8B-B14F-4D97-AF65-F5344CB8AC3E}">
        <p14:creationId xmlns:p14="http://schemas.microsoft.com/office/powerpoint/2010/main" val="3432606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14</a:t>
            </a:fld>
            <a:endParaRPr lang="ru-RU"/>
          </a:p>
        </p:txBody>
      </p:sp>
    </p:spTree>
    <p:extLst>
      <p:ext uri="{BB962C8B-B14F-4D97-AF65-F5344CB8AC3E}">
        <p14:creationId xmlns:p14="http://schemas.microsoft.com/office/powerpoint/2010/main" val="34022357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15</a:t>
            </a:fld>
            <a:endParaRPr lang="ru-RU"/>
          </a:p>
        </p:txBody>
      </p:sp>
    </p:spTree>
    <p:extLst>
      <p:ext uri="{BB962C8B-B14F-4D97-AF65-F5344CB8AC3E}">
        <p14:creationId xmlns:p14="http://schemas.microsoft.com/office/powerpoint/2010/main" val="2768739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16</a:t>
            </a:fld>
            <a:endParaRPr lang="ru-RU"/>
          </a:p>
        </p:txBody>
      </p:sp>
    </p:spTree>
    <p:extLst>
      <p:ext uri="{BB962C8B-B14F-4D97-AF65-F5344CB8AC3E}">
        <p14:creationId xmlns:p14="http://schemas.microsoft.com/office/powerpoint/2010/main" val="3355420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2</a:t>
            </a:fld>
            <a:endParaRPr lang="ru-RU"/>
          </a:p>
        </p:txBody>
      </p:sp>
    </p:spTree>
    <p:extLst>
      <p:ext uri="{BB962C8B-B14F-4D97-AF65-F5344CB8AC3E}">
        <p14:creationId xmlns:p14="http://schemas.microsoft.com/office/powerpoint/2010/main" val="4127453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3</a:t>
            </a:fld>
            <a:endParaRPr lang="ru-RU"/>
          </a:p>
        </p:txBody>
      </p:sp>
    </p:spTree>
    <p:extLst>
      <p:ext uri="{BB962C8B-B14F-4D97-AF65-F5344CB8AC3E}">
        <p14:creationId xmlns:p14="http://schemas.microsoft.com/office/powerpoint/2010/main" val="2854931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4</a:t>
            </a:fld>
            <a:endParaRPr lang="ru-RU"/>
          </a:p>
        </p:txBody>
      </p:sp>
    </p:spTree>
    <p:extLst>
      <p:ext uri="{BB962C8B-B14F-4D97-AF65-F5344CB8AC3E}">
        <p14:creationId xmlns:p14="http://schemas.microsoft.com/office/powerpoint/2010/main" val="1262583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5</a:t>
            </a:fld>
            <a:endParaRPr lang="ru-RU"/>
          </a:p>
        </p:txBody>
      </p:sp>
    </p:spTree>
    <p:extLst>
      <p:ext uri="{BB962C8B-B14F-4D97-AF65-F5344CB8AC3E}">
        <p14:creationId xmlns:p14="http://schemas.microsoft.com/office/powerpoint/2010/main" val="3594952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6</a:t>
            </a:fld>
            <a:endParaRPr lang="ru-RU"/>
          </a:p>
        </p:txBody>
      </p:sp>
    </p:spTree>
    <p:extLst>
      <p:ext uri="{BB962C8B-B14F-4D97-AF65-F5344CB8AC3E}">
        <p14:creationId xmlns:p14="http://schemas.microsoft.com/office/powerpoint/2010/main" val="2975846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7</a:t>
            </a:fld>
            <a:endParaRPr lang="ru-RU"/>
          </a:p>
        </p:txBody>
      </p:sp>
    </p:spTree>
    <p:extLst>
      <p:ext uri="{BB962C8B-B14F-4D97-AF65-F5344CB8AC3E}">
        <p14:creationId xmlns:p14="http://schemas.microsoft.com/office/powerpoint/2010/main" val="3981128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8</a:t>
            </a:fld>
            <a:endParaRPr lang="ru-RU"/>
          </a:p>
        </p:txBody>
      </p:sp>
    </p:spTree>
    <p:extLst>
      <p:ext uri="{BB962C8B-B14F-4D97-AF65-F5344CB8AC3E}">
        <p14:creationId xmlns:p14="http://schemas.microsoft.com/office/powerpoint/2010/main" val="2466210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26A74EE-9E34-4E01-BB48-4BA575AB2C1E}" type="slidenum">
              <a:rPr lang="ru-RU" smtClean="0"/>
              <a:t>9</a:t>
            </a:fld>
            <a:endParaRPr lang="ru-RU"/>
          </a:p>
        </p:txBody>
      </p:sp>
    </p:spTree>
    <p:extLst>
      <p:ext uri="{BB962C8B-B14F-4D97-AF65-F5344CB8AC3E}">
        <p14:creationId xmlns:p14="http://schemas.microsoft.com/office/powerpoint/2010/main" val="4226253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a:t>
            </a:fld>
            <a:endParaRPr lang="ru-RU"/>
          </a:p>
        </p:txBody>
      </p:sp>
    </p:spTree>
    <p:extLst>
      <p:ext uri="{BB962C8B-B14F-4D97-AF65-F5344CB8AC3E}">
        <p14:creationId xmlns:p14="http://schemas.microsoft.com/office/powerpoint/2010/main" val="1286511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a:t>
            </a:fld>
            <a:endParaRPr lang="ru-RU"/>
          </a:p>
        </p:txBody>
      </p:sp>
    </p:spTree>
    <p:extLst>
      <p:ext uri="{BB962C8B-B14F-4D97-AF65-F5344CB8AC3E}">
        <p14:creationId xmlns:p14="http://schemas.microsoft.com/office/powerpoint/2010/main" val="2815498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a:t>
            </a:fld>
            <a:endParaRPr lang="ru-RU"/>
          </a:p>
        </p:txBody>
      </p:sp>
    </p:spTree>
    <p:extLst>
      <p:ext uri="{BB962C8B-B14F-4D97-AF65-F5344CB8AC3E}">
        <p14:creationId xmlns:p14="http://schemas.microsoft.com/office/powerpoint/2010/main" val="17686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a:t>
            </a:fld>
            <a:endParaRPr lang="ru-RU"/>
          </a:p>
        </p:txBody>
      </p:sp>
    </p:spTree>
    <p:extLst>
      <p:ext uri="{BB962C8B-B14F-4D97-AF65-F5344CB8AC3E}">
        <p14:creationId xmlns:p14="http://schemas.microsoft.com/office/powerpoint/2010/main" val="2949574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a:t>
            </a:fld>
            <a:endParaRPr lang="ru-RU"/>
          </a:p>
        </p:txBody>
      </p:sp>
    </p:spTree>
    <p:extLst>
      <p:ext uri="{BB962C8B-B14F-4D97-AF65-F5344CB8AC3E}">
        <p14:creationId xmlns:p14="http://schemas.microsoft.com/office/powerpoint/2010/main" val="3392636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r>
              <a:rPr lang="en-US" smtClean="0"/>
              <a:t>02.10.2012</a:t>
            </a:r>
            <a:endParaRPr lang="ru-RU"/>
          </a:p>
        </p:txBody>
      </p:sp>
      <p:sp>
        <p:nvSpPr>
          <p:cNvPr id="6" name="Нижний колонтитул 5"/>
          <p:cNvSpPr>
            <a:spLocks noGrp="1"/>
          </p:cNvSpPr>
          <p:nvPr>
            <p:ph type="ftr" sz="quarter" idx="11"/>
          </p:nvPr>
        </p:nvSpPr>
        <p:spPr/>
        <p:txBody>
          <a:bodyPr/>
          <a:lstStyle/>
          <a:p>
            <a:r>
              <a:rPr lang="en-US" smtClean="0"/>
              <a:t>Confidence Building Measures</a:t>
            </a:r>
            <a:endParaRPr lang="ru-RU"/>
          </a:p>
        </p:txBody>
      </p:sp>
      <p:sp>
        <p:nvSpPr>
          <p:cNvPr id="7" name="Номер слайда 6"/>
          <p:cNvSpPr>
            <a:spLocks noGrp="1"/>
          </p:cNvSpPr>
          <p:nvPr>
            <p:ph type="sldNum" sz="quarter" idx="12"/>
          </p:nvPr>
        </p:nvSpPr>
        <p:spPr/>
        <p:txBody>
          <a:bodyPr/>
          <a:lstStyle/>
          <a:p>
            <a:fld id="{58A71DFD-BFEF-4927-9AB6-D842F0F484D3}" type="slidenum">
              <a:rPr lang="ru-RU" smtClean="0"/>
              <a:t>‹#›</a:t>
            </a:fld>
            <a:endParaRPr lang="ru-RU"/>
          </a:p>
        </p:txBody>
      </p:sp>
    </p:spTree>
    <p:extLst>
      <p:ext uri="{BB962C8B-B14F-4D97-AF65-F5344CB8AC3E}">
        <p14:creationId xmlns:p14="http://schemas.microsoft.com/office/powerpoint/2010/main" val="2742011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r>
              <a:rPr lang="en-US" smtClean="0"/>
              <a:t>02.10.2012</a:t>
            </a:r>
            <a:endParaRPr lang="ru-RU"/>
          </a:p>
        </p:txBody>
      </p:sp>
      <p:sp>
        <p:nvSpPr>
          <p:cNvPr id="8" name="Нижний колонтитул 7"/>
          <p:cNvSpPr>
            <a:spLocks noGrp="1"/>
          </p:cNvSpPr>
          <p:nvPr>
            <p:ph type="ftr" sz="quarter" idx="11"/>
          </p:nvPr>
        </p:nvSpPr>
        <p:spPr/>
        <p:txBody>
          <a:bodyPr/>
          <a:lstStyle/>
          <a:p>
            <a:r>
              <a:rPr lang="en-US" smtClean="0"/>
              <a:t>Confidence Building Measures</a:t>
            </a:r>
            <a:endParaRPr lang="ru-RU"/>
          </a:p>
        </p:txBody>
      </p:sp>
      <p:sp>
        <p:nvSpPr>
          <p:cNvPr id="9" name="Номер слайда 8"/>
          <p:cNvSpPr>
            <a:spLocks noGrp="1"/>
          </p:cNvSpPr>
          <p:nvPr>
            <p:ph type="sldNum" sz="quarter" idx="12"/>
          </p:nvPr>
        </p:nvSpPr>
        <p:spPr/>
        <p:txBody>
          <a:bodyPr/>
          <a:lstStyle/>
          <a:p>
            <a:fld id="{58A71DFD-BFEF-4927-9AB6-D842F0F484D3}" type="slidenum">
              <a:rPr lang="ru-RU" smtClean="0"/>
              <a:t>‹#›</a:t>
            </a:fld>
            <a:endParaRPr lang="ru-RU"/>
          </a:p>
        </p:txBody>
      </p:sp>
    </p:spTree>
    <p:extLst>
      <p:ext uri="{BB962C8B-B14F-4D97-AF65-F5344CB8AC3E}">
        <p14:creationId xmlns:p14="http://schemas.microsoft.com/office/powerpoint/2010/main" val="990567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r>
              <a:rPr lang="en-US" smtClean="0"/>
              <a:t>02.10.2012</a:t>
            </a:r>
            <a:endParaRPr lang="ru-RU"/>
          </a:p>
        </p:txBody>
      </p:sp>
      <p:sp>
        <p:nvSpPr>
          <p:cNvPr id="4" name="Нижний колонтитул 3"/>
          <p:cNvSpPr>
            <a:spLocks noGrp="1"/>
          </p:cNvSpPr>
          <p:nvPr>
            <p:ph type="ftr" sz="quarter" idx="11"/>
          </p:nvPr>
        </p:nvSpPr>
        <p:spPr/>
        <p:txBody>
          <a:bodyPr/>
          <a:lstStyle/>
          <a:p>
            <a:r>
              <a:rPr lang="en-US" smtClean="0"/>
              <a:t>Confidence Building Measures</a:t>
            </a:r>
            <a:endParaRPr lang="ru-RU"/>
          </a:p>
        </p:txBody>
      </p:sp>
      <p:sp>
        <p:nvSpPr>
          <p:cNvPr id="5" name="Номер слайда 4"/>
          <p:cNvSpPr>
            <a:spLocks noGrp="1"/>
          </p:cNvSpPr>
          <p:nvPr>
            <p:ph type="sldNum" sz="quarter" idx="12"/>
          </p:nvPr>
        </p:nvSpPr>
        <p:spPr/>
        <p:txBody>
          <a:bodyPr/>
          <a:lstStyle/>
          <a:p>
            <a:fld id="{58A71DFD-BFEF-4927-9AB6-D842F0F484D3}" type="slidenum">
              <a:rPr lang="ru-RU" smtClean="0"/>
              <a:t>‹#›</a:t>
            </a:fld>
            <a:endParaRPr lang="ru-RU"/>
          </a:p>
        </p:txBody>
      </p:sp>
    </p:spTree>
    <p:extLst>
      <p:ext uri="{BB962C8B-B14F-4D97-AF65-F5344CB8AC3E}">
        <p14:creationId xmlns:p14="http://schemas.microsoft.com/office/powerpoint/2010/main" val="2251068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r>
              <a:rPr lang="en-US" smtClean="0"/>
              <a:t>02.10.2012</a:t>
            </a:r>
            <a:endParaRPr lang="ru-RU"/>
          </a:p>
        </p:txBody>
      </p:sp>
      <p:sp>
        <p:nvSpPr>
          <p:cNvPr id="3" name="Нижний колонтитул 2"/>
          <p:cNvSpPr>
            <a:spLocks noGrp="1"/>
          </p:cNvSpPr>
          <p:nvPr>
            <p:ph type="ftr" sz="quarter" idx="11"/>
          </p:nvPr>
        </p:nvSpPr>
        <p:spPr/>
        <p:txBody>
          <a:bodyPr/>
          <a:lstStyle/>
          <a:p>
            <a:r>
              <a:rPr lang="en-US" smtClean="0"/>
              <a:t>Confidence Building Measures</a:t>
            </a:r>
            <a:endParaRPr lang="ru-RU"/>
          </a:p>
        </p:txBody>
      </p:sp>
      <p:sp>
        <p:nvSpPr>
          <p:cNvPr id="4" name="Номер слайда 3"/>
          <p:cNvSpPr>
            <a:spLocks noGrp="1"/>
          </p:cNvSpPr>
          <p:nvPr>
            <p:ph type="sldNum" sz="quarter" idx="12"/>
          </p:nvPr>
        </p:nvSpPr>
        <p:spPr/>
        <p:txBody>
          <a:bodyPr/>
          <a:lstStyle/>
          <a:p>
            <a:fld id="{58A71DFD-BFEF-4927-9AB6-D842F0F484D3}" type="slidenum">
              <a:rPr lang="ru-RU" smtClean="0"/>
              <a:t>‹#›</a:t>
            </a:fld>
            <a:endParaRPr lang="ru-RU"/>
          </a:p>
        </p:txBody>
      </p:sp>
    </p:spTree>
    <p:extLst>
      <p:ext uri="{BB962C8B-B14F-4D97-AF65-F5344CB8AC3E}">
        <p14:creationId xmlns:p14="http://schemas.microsoft.com/office/powerpoint/2010/main" val="82971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r>
              <a:rPr lang="en-US" smtClean="0"/>
              <a:t>02.10.2012</a:t>
            </a:r>
            <a:endParaRPr lang="ru-RU"/>
          </a:p>
        </p:txBody>
      </p:sp>
      <p:sp>
        <p:nvSpPr>
          <p:cNvPr id="6" name="Нижний колонтитул 5"/>
          <p:cNvSpPr>
            <a:spLocks noGrp="1"/>
          </p:cNvSpPr>
          <p:nvPr>
            <p:ph type="ftr" sz="quarter" idx="11"/>
          </p:nvPr>
        </p:nvSpPr>
        <p:spPr/>
        <p:txBody>
          <a:bodyPr/>
          <a:lstStyle/>
          <a:p>
            <a:r>
              <a:rPr lang="en-US" smtClean="0"/>
              <a:t>Confidence Building Measures</a:t>
            </a:r>
            <a:endParaRPr lang="ru-RU"/>
          </a:p>
        </p:txBody>
      </p:sp>
      <p:sp>
        <p:nvSpPr>
          <p:cNvPr id="7" name="Номер слайда 6"/>
          <p:cNvSpPr>
            <a:spLocks noGrp="1"/>
          </p:cNvSpPr>
          <p:nvPr>
            <p:ph type="sldNum" sz="quarter" idx="12"/>
          </p:nvPr>
        </p:nvSpPr>
        <p:spPr/>
        <p:txBody>
          <a:bodyPr/>
          <a:lstStyle/>
          <a:p>
            <a:fld id="{58A71DFD-BFEF-4927-9AB6-D842F0F484D3}" type="slidenum">
              <a:rPr lang="ru-RU" smtClean="0"/>
              <a:t>‹#›</a:t>
            </a:fld>
            <a:endParaRPr lang="ru-RU"/>
          </a:p>
        </p:txBody>
      </p:sp>
    </p:spTree>
    <p:extLst>
      <p:ext uri="{BB962C8B-B14F-4D97-AF65-F5344CB8AC3E}">
        <p14:creationId xmlns:p14="http://schemas.microsoft.com/office/powerpoint/2010/main" val="51346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r>
              <a:rPr lang="en-US" smtClean="0"/>
              <a:t>02.10.2012</a:t>
            </a:r>
            <a:endParaRPr lang="ru-RU"/>
          </a:p>
        </p:txBody>
      </p:sp>
      <p:sp>
        <p:nvSpPr>
          <p:cNvPr id="6" name="Нижний колонтитул 5"/>
          <p:cNvSpPr>
            <a:spLocks noGrp="1"/>
          </p:cNvSpPr>
          <p:nvPr>
            <p:ph type="ftr" sz="quarter" idx="11"/>
          </p:nvPr>
        </p:nvSpPr>
        <p:spPr/>
        <p:txBody>
          <a:bodyPr/>
          <a:lstStyle/>
          <a:p>
            <a:r>
              <a:rPr lang="en-US" smtClean="0"/>
              <a:t>Confidence Building Measures</a:t>
            </a:r>
            <a:endParaRPr lang="ru-RU"/>
          </a:p>
        </p:txBody>
      </p:sp>
      <p:sp>
        <p:nvSpPr>
          <p:cNvPr id="7" name="Номер слайда 6"/>
          <p:cNvSpPr>
            <a:spLocks noGrp="1"/>
          </p:cNvSpPr>
          <p:nvPr>
            <p:ph type="sldNum" sz="quarter" idx="12"/>
          </p:nvPr>
        </p:nvSpPr>
        <p:spPr/>
        <p:txBody>
          <a:bodyPr/>
          <a:lstStyle/>
          <a:p>
            <a:fld id="{58A71DFD-BFEF-4927-9AB6-D842F0F484D3}" type="slidenum">
              <a:rPr lang="ru-RU" smtClean="0"/>
              <a:t>‹#›</a:t>
            </a:fld>
            <a:endParaRPr lang="ru-RU"/>
          </a:p>
        </p:txBody>
      </p:sp>
    </p:spTree>
    <p:extLst>
      <p:ext uri="{BB962C8B-B14F-4D97-AF65-F5344CB8AC3E}">
        <p14:creationId xmlns:p14="http://schemas.microsoft.com/office/powerpoint/2010/main" val="12177049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02.10.2012</a:t>
            </a: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Confidence Building Measures</a:t>
            </a: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71DFD-BFEF-4927-9AB6-D842F0F484D3}" type="slidenum">
              <a:rPr lang="ru-RU" smtClean="0"/>
              <a:t>‹#›</a:t>
            </a:fld>
            <a:endParaRPr lang="ru-RU"/>
          </a:p>
        </p:txBody>
      </p:sp>
    </p:spTree>
    <p:extLst>
      <p:ext uri="{BB962C8B-B14F-4D97-AF65-F5344CB8AC3E}">
        <p14:creationId xmlns:p14="http://schemas.microsoft.com/office/powerpoint/2010/main" val="360125065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dirty="0" smtClean="0"/>
              <a:t>Confidence Building Measures</a:t>
            </a:r>
            <a:endParaRPr lang="ru-RU" dirty="0"/>
          </a:p>
        </p:txBody>
      </p:sp>
      <p:sp>
        <p:nvSpPr>
          <p:cNvPr id="3" name="Подзаголовок 2"/>
          <p:cNvSpPr>
            <a:spLocks noGrp="1"/>
          </p:cNvSpPr>
          <p:nvPr>
            <p:ph type="subTitle" idx="1"/>
          </p:nvPr>
        </p:nvSpPr>
        <p:spPr/>
        <p:txBody>
          <a:bodyPr>
            <a:normAutofit fontScale="92500"/>
          </a:bodyPr>
          <a:lstStyle/>
          <a:p>
            <a:r>
              <a:rPr lang="en-US" dirty="0" smtClean="0"/>
              <a:t>Anatoly </a:t>
            </a:r>
            <a:r>
              <a:rPr lang="en-US" dirty="0" err="1" smtClean="0"/>
              <a:t>A.Streltsov</a:t>
            </a:r>
            <a:r>
              <a:rPr lang="en-US" dirty="0" smtClean="0"/>
              <a:t> </a:t>
            </a:r>
            <a:r>
              <a:rPr lang="en-US" dirty="0" err="1" smtClean="0"/>
              <a:t>D.Tech</a:t>
            </a:r>
            <a:r>
              <a:rPr lang="en-US" dirty="0" smtClean="0"/>
              <a:t>., D.J., prof.</a:t>
            </a:r>
          </a:p>
          <a:p>
            <a:r>
              <a:rPr lang="en-US" dirty="0" smtClean="0"/>
              <a:t>deputy director of the IPII MSU named by </a:t>
            </a:r>
            <a:r>
              <a:rPr lang="en-US" dirty="0" err="1" smtClean="0"/>
              <a:t>M.V.Lomonosov</a:t>
            </a:r>
            <a:endParaRPr lang="ru-RU" dirty="0" smtClean="0"/>
          </a:p>
          <a:p>
            <a:endParaRPr lang="ru-RU" dirty="0"/>
          </a:p>
        </p:txBody>
      </p:sp>
    </p:spTree>
    <p:extLst>
      <p:ext uri="{BB962C8B-B14F-4D97-AF65-F5344CB8AC3E}">
        <p14:creationId xmlns:p14="http://schemas.microsoft.com/office/powerpoint/2010/main" val="53847329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100" b="1" dirty="0" smtClean="0"/>
              <a:t>2. The </a:t>
            </a:r>
            <a:r>
              <a:rPr lang="en-US" sz="3100" b="1" dirty="0"/>
              <a:t>ability to include latent malicious functions in information and communications </a:t>
            </a:r>
            <a:r>
              <a:rPr lang="en-US" sz="3100" b="1" dirty="0" smtClean="0"/>
              <a:t>technologies</a:t>
            </a:r>
            <a:r>
              <a:rPr lang="en-US" dirty="0" smtClean="0"/>
              <a:t> </a:t>
            </a:r>
            <a:endParaRPr lang="ru-RU" dirty="0"/>
          </a:p>
        </p:txBody>
      </p:sp>
      <p:sp>
        <p:nvSpPr>
          <p:cNvPr id="3" name="Объект 2"/>
          <p:cNvSpPr>
            <a:spLocks noGrp="1"/>
          </p:cNvSpPr>
          <p:nvPr>
            <p:ph idx="1"/>
          </p:nvPr>
        </p:nvSpPr>
        <p:spPr/>
        <p:txBody>
          <a:bodyPr>
            <a:normAutofit fontScale="92500" lnSpcReduction="20000"/>
          </a:bodyPr>
          <a:lstStyle/>
          <a:p>
            <a:r>
              <a:rPr lang="en-US" dirty="0" smtClean="0"/>
              <a:t>The setting </a:t>
            </a:r>
            <a:r>
              <a:rPr lang="en-US" dirty="0"/>
              <a:t>up forums to discuss the possibility of establishing of the following </a:t>
            </a:r>
            <a:r>
              <a:rPr lang="en-US" dirty="0" smtClean="0"/>
              <a:t>measures both:</a:t>
            </a:r>
          </a:p>
          <a:p>
            <a:r>
              <a:rPr lang="en-US" dirty="0" smtClean="0"/>
              <a:t>setting </a:t>
            </a:r>
            <a:r>
              <a:rPr lang="en-US" dirty="0"/>
              <a:t>special safety standards for information and communications technology products, introducing a system of voluntary certification to meet the above standards, </a:t>
            </a:r>
            <a:endParaRPr lang="en-US" dirty="0" smtClean="0"/>
          </a:p>
          <a:p>
            <a:r>
              <a:rPr lang="en-US" dirty="0" smtClean="0"/>
              <a:t>establishing </a:t>
            </a:r>
            <a:r>
              <a:rPr lang="en-US" dirty="0"/>
              <a:t>an international judicial body to review claims of certified product non-compliance with applicable requirements and setting out certain liability for offenders. </a:t>
            </a:r>
            <a:r>
              <a:rPr lang="ru-RU" dirty="0"/>
              <a:t> </a:t>
            </a:r>
          </a:p>
          <a:p>
            <a:r>
              <a:rPr lang="en-US" dirty="0"/>
              <a:t> </a:t>
            </a:r>
            <a:endParaRPr lang="ru-RU" dirty="0"/>
          </a:p>
          <a:p>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10</a:t>
            </a:fld>
            <a:endParaRPr lang="ru-RU"/>
          </a:p>
        </p:txBody>
      </p:sp>
    </p:spTree>
    <p:extLst>
      <p:ext uri="{BB962C8B-B14F-4D97-AF65-F5344CB8AC3E}">
        <p14:creationId xmlns:p14="http://schemas.microsoft.com/office/powerpoint/2010/main" val="1630994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3. The </a:t>
            </a:r>
            <a:r>
              <a:rPr lang="en-US" sz="3200" b="1" dirty="0"/>
              <a:t>escalating risk of the 'information arms' race and associated methods of employing information </a:t>
            </a:r>
            <a:r>
              <a:rPr lang="en-US" sz="3200" b="1" dirty="0" smtClean="0"/>
              <a:t>weapons </a:t>
            </a:r>
            <a:endParaRPr lang="ru-RU" sz="3200" b="1" dirty="0"/>
          </a:p>
        </p:txBody>
      </p:sp>
      <p:sp>
        <p:nvSpPr>
          <p:cNvPr id="3" name="Объект 2"/>
          <p:cNvSpPr>
            <a:spLocks noGrp="1"/>
          </p:cNvSpPr>
          <p:nvPr>
            <p:ph idx="1"/>
          </p:nvPr>
        </p:nvSpPr>
        <p:spPr/>
        <p:txBody>
          <a:bodyPr>
            <a:normAutofit fontScale="85000" lnSpcReduction="10000"/>
          </a:bodyPr>
          <a:lstStyle/>
          <a:p>
            <a:r>
              <a:rPr lang="en-US" dirty="0" smtClean="0"/>
              <a:t>The adoption </a:t>
            </a:r>
            <a:r>
              <a:rPr lang="en-US" dirty="0"/>
              <a:t>international legal instruments, emerging norms of international humanitarian law, international security law and law of war as they apply to the use of the 'information weapon' in interstate </a:t>
            </a:r>
            <a:r>
              <a:rPr lang="en-US" dirty="0" smtClean="0"/>
              <a:t>conflicts;</a:t>
            </a:r>
          </a:p>
          <a:p>
            <a:r>
              <a:rPr lang="en-US" dirty="0" smtClean="0"/>
              <a:t>establishing  </a:t>
            </a:r>
            <a:r>
              <a:rPr lang="en-US" dirty="0"/>
              <a:t>both the 'hot' line between authorized representatives of states to discuss suspicions and misunderstandings and at the UN Security Council an intergovernmental agency tasked with conducting joint investigations on employment of information and communications technologies to disrupt the operation of key national information </a:t>
            </a:r>
            <a:r>
              <a:rPr lang="en-US" dirty="0" smtClean="0"/>
              <a:t>infrastructure.</a:t>
            </a:r>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11</a:t>
            </a:fld>
            <a:endParaRPr lang="ru-RU"/>
          </a:p>
        </p:txBody>
      </p:sp>
    </p:spTree>
    <p:extLst>
      <p:ext uri="{BB962C8B-B14F-4D97-AF65-F5344CB8AC3E}">
        <p14:creationId xmlns:p14="http://schemas.microsoft.com/office/powerpoint/2010/main" val="2114075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400" b="1" dirty="0" smtClean="0"/>
              <a:t>4. The potential </a:t>
            </a:r>
            <a:r>
              <a:rPr lang="en-US" sz="2400" b="1" dirty="0"/>
              <a:t>access for terrorist organizations and individual terrorist to prototyped 'information weapons' and methods of employing such weapons towards political ends</a:t>
            </a:r>
            <a:endParaRPr lang="ru-RU" sz="2400" b="1" dirty="0"/>
          </a:p>
        </p:txBody>
      </p:sp>
      <p:sp>
        <p:nvSpPr>
          <p:cNvPr id="3" name="Объект 2"/>
          <p:cNvSpPr>
            <a:spLocks noGrp="1"/>
          </p:cNvSpPr>
          <p:nvPr>
            <p:ph idx="1"/>
          </p:nvPr>
        </p:nvSpPr>
        <p:spPr/>
        <p:txBody>
          <a:bodyPr/>
          <a:lstStyle/>
          <a:p>
            <a:r>
              <a:rPr lang="en-US" dirty="0" smtClean="0"/>
              <a:t>The exchange </a:t>
            </a:r>
            <a:r>
              <a:rPr lang="en-US" dirty="0"/>
              <a:t>of information on aspirations of terrorist organizations and individual terrorists to gain access to prototyped information weapons and methods of employing such weapons. </a:t>
            </a:r>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12</a:t>
            </a:fld>
            <a:endParaRPr lang="ru-RU"/>
          </a:p>
        </p:txBody>
      </p:sp>
    </p:spTree>
    <p:extLst>
      <p:ext uri="{BB962C8B-B14F-4D97-AF65-F5344CB8AC3E}">
        <p14:creationId xmlns:p14="http://schemas.microsoft.com/office/powerpoint/2010/main" val="2865376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800" b="1" dirty="0" smtClean="0"/>
              <a:t>5. The increasing the </a:t>
            </a:r>
            <a:r>
              <a:rPr lang="en-US" sz="2800" b="1" dirty="0"/>
              <a:t>social danger of information criminality in the face of considerable efforts exerted by law enforcement services</a:t>
            </a:r>
            <a:endParaRPr lang="ru-RU" sz="2800" b="1" dirty="0"/>
          </a:p>
        </p:txBody>
      </p:sp>
      <p:sp>
        <p:nvSpPr>
          <p:cNvPr id="3" name="Объект 2"/>
          <p:cNvSpPr>
            <a:spLocks noGrp="1"/>
          </p:cNvSpPr>
          <p:nvPr>
            <p:ph idx="1"/>
          </p:nvPr>
        </p:nvSpPr>
        <p:spPr/>
        <p:txBody>
          <a:bodyPr>
            <a:normAutofit lnSpcReduction="10000"/>
          </a:bodyPr>
          <a:lstStyle/>
          <a:p>
            <a:r>
              <a:rPr lang="en-US" dirty="0" smtClean="0"/>
              <a:t>The discussing </a:t>
            </a:r>
            <a:r>
              <a:rPr lang="en-US" dirty="0"/>
              <a:t>the issues of the  adopting under the UN auspices a general purpose international treaty laying out mutually beneficial mechanisms of information crime fighting, drawing more benefits from existing international treaties regulating this area, as well as, enhancing the potential of competent government authorities and international organizations, for instance, Interpol, to fight computer crime. </a:t>
            </a:r>
            <a:endParaRPr lang="ru-RU" dirty="0"/>
          </a:p>
          <a:p>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13</a:t>
            </a:fld>
            <a:endParaRPr lang="ru-RU"/>
          </a:p>
        </p:txBody>
      </p:sp>
    </p:spTree>
    <p:extLst>
      <p:ext uri="{BB962C8B-B14F-4D97-AF65-F5344CB8AC3E}">
        <p14:creationId xmlns:p14="http://schemas.microsoft.com/office/powerpoint/2010/main" val="3349746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400" b="1" dirty="0" smtClean="0"/>
              <a:t>6. </a:t>
            </a:r>
            <a:r>
              <a:rPr lang="en-US" sz="2400" b="1" dirty="0"/>
              <a:t>T</a:t>
            </a:r>
            <a:r>
              <a:rPr lang="en-US" sz="2400" b="1" dirty="0" smtClean="0"/>
              <a:t>he using by some states of information agencies, social networks and other information and communications technologies to undermine social stability in foreign states, to give international support to decision to use military force for the changing of other state policy lines</a:t>
            </a:r>
            <a:endParaRPr lang="ru-RU" sz="2400" b="1" dirty="0"/>
          </a:p>
        </p:txBody>
      </p:sp>
      <p:sp>
        <p:nvSpPr>
          <p:cNvPr id="3" name="Объект 2"/>
          <p:cNvSpPr>
            <a:spLocks noGrp="1"/>
          </p:cNvSpPr>
          <p:nvPr>
            <p:ph idx="1"/>
          </p:nvPr>
        </p:nvSpPr>
        <p:spPr/>
        <p:txBody>
          <a:bodyPr/>
          <a:lstStyle/>
          <a:p>
            <a:endParaRPr lang="ru-RU" dirty="0" smtClean="0"/>
          </a:p>
          <a:p>
            <a:r>
              <a:rPr lang="en-US" dirty="0" smtClean="0"/>
              <a:t>The establishment of a forum to discuss ways to reduce this concern</a:t>
            </a:r>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14</a:t>
            </a:fld>
            <a:endParaRPr lang="ru-RU"/>
          </a:p>
        </p:txBody>
      </p:sp>
    </p:spTree>
    <p:extLst>
      <p:ext uri="{BB962C8B-B14F-4D97-AF65-F5344CB8AC3E}">
        <p14:creationId xmlns:p14="http://schemas.microsoft.com/office/powerpoint/2010/main" val="227487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proposals </a:t>
            </a:r>
            <a:endParaRPr lang="ru-RU" dirty="0"/>
          </a:p>
        </p:txBody>
      </p:sp>
      <p:sp>
        <p:nvSpPr>
          <p:cNvPr id="3" name="Объект 2"/>
          <p:cNvSpPr>
            <a:spLocks noGrp="1"/>
          </p:cNvSpPr>
          <p:nvPr>
            <p:ph idx="1"/>
          </p:nvPr>
        </p:nvSpPr>
        <p:spPr/>
        <p:txBody>
          <a:bodyPr/>
          <a:lstStyle/>
          <a:p>
            <a:r>
              <a:rPr lang="en-US" dirty="0" smtClean="0"/>
              <a:t>1. To discuss the appropriateness of the those or others measures of confidence-building measures in the field of information.</a:t>
            </a:r>
          </a:p>
          <a:p>
            <a:r>
              <a:rPr lang="ru-RU" dirty="0" smtClean="0"/>
              <a:t>2</a:t>
            </a:r>
            <a:r>
              <a:rPr lang="en-US" dirty="0" smtClean="0"/>
              <a:t>. To prepare and publish a booklet outlining the views of the members of the Consortium.</a:t>
            </a:r>
            <a:endParaRPr lang="ru-RU" dirty="0" smtClean="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15</a:t>
            </a:fld>
            <a:endParaRPr lang="ru-RU"/>
          </a:p>
        </p:txBody>
      </p:sp>
    </p:spTree>
    <p:extLst>
      <p:ext uri="{BB962C8B-B14F-4D97-AF65-F5344CB8AC3E}">
        <p14:creationId xmlns:p14="http://schemas.microsoft.com/office/powerpoint/2010/main" val="2818394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en-US" dirty="0"/>
          </a:p>
          <a:p>
            <a:pPr algn="ctr"/>
            <a:r>
              <a:rPr lang="en-US" sz="5400" b="1" dirty="0" smtClean="0"/>
              <a:t>Thank you for your attention</a:t>
            </a:r>
            <a:endParaRPr lang="ru-RU" sz="5400" b="1"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16</a:t>
            </a:fld>
            <a:endParaRPr lang="ru-RU"/>
          </a:p>
        </p:txBody>
      </p:sp>
    </p:spTree>
    <p:extLst>
      <p:ext uri="{BB962C8B-B14F-4D97-AF65-F5344CB8AC3E}">
        <p14:creationId xmlns:p14="http://schemas.microsoft.com/office/powerpoint/2010/main" val="3646846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relevance of the issue</a:t>
            </a:r>
            <a:endParaRPr lang="ru-RU" dirty="0"/>
          </a:p>
        </p:txBody>
      </p:sp>
      <p:sp>
        <p:nvSpPr>
          <p:cNvPr id="3" name="Объект 2"/>
          <p:cNvSpPr>
            <a:spLocks noGrp="1"/>
          </p:cNvSpPr>
          <p:nvPr>
            <p:ph idx="1"/>
          </p:nvPr>
        </p:nvSpPr>
        <p:spPr/>
        <p:txBody>
          <a:bodyPr/>
          <a:lstStyle/>
          <a:p>
            <a:r>
              <a:rPr lang="en-US" dirty="0"/>
              <a:t>Creation confidence building measures in the information sphere  has become a major priority for the foreign policy of many states. </a:t>
            </a:r>
            <a:endParaRPr lang="ru-RU" dirty="0"/>
          </a:p>
          <a:p>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2</a:t>
            </a:fld>
            <a:endParaRPr lang="ru-RU"/>
          </a:p>
        </p:txBody>
      </p:sp>
    </p:spTree>
    <p:extLst>
      <p:ext uri="{BB962C8B-B14F-4D97-AF65-F5344CB8AC3E}">
        <p14:creationId xmlns:p14="http://schemas.microsoft.com/office/powerpoint/2010/main" val="59244962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The aims of Confidence-building measures in information sphere</a:t>
            </a:r>
            <a:endParaRPr lang="ru-RU" dirty="0"/>
          </a:p>
        </p:txBody>
      </p:sp>
      <p:sp>
        <p:nvSpPr>
          <p:cNvPr id="3" name="Объект 2"/>
          <p:cNvSpPr>
            <a:spLocks noGrp="1"/>
          </p:cNvSpPr>
          <p:nvPr>
            <p:ph idx="1"/>
          </p:nvPr>
        </p:nvSpPr>
        <p:spPr/>
        <p:txBody>
          <a:bodyPr>
            <a:normAutofit lnSpcReduction="10000"/>
          </a:bodyPr>
          <a:lstStyle/>
          <a:p>
            <a:r>
              <a:rPr lang="en-US" dirty="0" smtClean="0"/>
              <a:t>Creating </a:t>
            </a:r>
            <a:r>
              <a:rPr lang="en-US" dirty="0"/>
              <a:t>the environment of mutual understanding between  nations, which reduces the risk of a surprise attack on the key national information infrastructure facilities or a violent armed conflict triggered by the use of special information and communications technologies (the so-called 'information weapon') to achieve political ends and also to interfere with the internal affairs of other nations. </a:t>
            </a:r>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3</a:t>
            </a:fld>
            <a:endParaRPr lang="ru-RU"/>
          </a:p>
        </p:txBody>
      </p:sp>
    </p:spTree>
    <p:extLst>
      <p:ext uri="{BB962C8B-B14F-4D97-AF65-F5344CB8AC3E}">
        <p14:creationId xmlns:p14="http://schemas.microsoft.com/office/powerpoint/2010/main" val="411664300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Confidence-building measures</a:t>
            </a:r>
            <a:endParaRPr lang="ru-RU" dirty="0"/>
          </a:p>
        </p:txBody>
      </p:sp>
      <p:sp>
        <p:nvSpPr>
          <p:cNvPr id="3" name="Объект 2"/>
          <p:cNvSpPr>
            <a:spLocks noGrp="1"/>
          </p:cNvSpPr>
          <p:nvPr>
            <p:ph idx="1"/>
          </p:nvPr>
        </p:nvSpPr>
        <p:spPr/>
        <p:txBody>
          <a:bodyPr/>
          <a:lstStyle/>
          <a:p>
            <a:r>
              <a:rPr lang="en-US" dirty="0" smtClean="0"/>
              <a:t>A set of measures on informing the Contracting States on matters of common interest in connection with actual or potential concerns arising in the field of international relations.</a:t>
            </a:r>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4</a:t>
            </a:fld>
            <a:endParaRPr lang="ru-RU"/>
          </a:p>
        </p:txBody>
      </p:sp>
    </p:spTree>
    <p:extLst>
      <p:ext uri="{BB962C8B-B14F-4D97-AF65-F5344CB8AC3E}">
        <p14:creationId xmlns:p14="http://schemas.microsoft.com/office/powerpoint/2010/main" val="28216648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The main threats to international information security</a:t>
            </a:r>
            <a:endParaRPr lang="ru-RU" dirty="0"/>
          </a:p>
        </p:txBody>
      </p:sp>
      <p:sp>
        <p:nvSpPr>
          <p:cNvPr id="3" name="Объект 2"/>
          <p:cNvSpPr>
            <a:spLocks noGrp="1"/>
          </p:cNvSpPr>
          <p:nvPr>
            <p:ph idx="1"/>
          </p:nvPr>
        </p:nvSpPr>
        <p:spPr/>
        <p:txBody>
          <a:bodyPr>
            <a:normAutofit fontScale="70000" lnSpcReduction="20000"/>
          </a:bodyPr>
          <a:lstStyle/>
          <a:p>
            <a:r>
              <a:rPr lang="en-US" dirty="0" smtClean="0"/>
              <a:t>the use of information and communication technologies as tools of warfare and intelligence for political purposes;</a:t>
            </a:r>
          </a:p>
          <a:p>
            <a:r>
              <a:rPr lang="en-US" dirty="0" smtClean="0"/>
              <a:t>the use of information and communication technologies for the planning and organization of terrorist activities, as well as the preparation and commission of terrorist acts;</a:t>
            </a:r>
          </a:p>
          <a:p>
            <a:r>
              <a:rPr lang="en-US" dirty="0" smtClean="0"/>
              <a:t>the use of information and communication technologies as tools for the implementation of crime in the information sphere;</a:t>
            </a:r>
          </a:p>
          <a:p>
            <a:r>
              <a:rPr lang="en-US" dirty="0" smtClean="0"/>
              <a:t>the use of the global information infrastructure for the implementation of acts of sabotage, including the actions of individuals, groups and organizations (including criminal) offering and performing intermediary functions in the implementation of a subversive network activities on behalf of other persons.</a:t>
            </a:r>
          </a:p>
          <a:p>
            <a:r>
              <a:rPr lang="ru-RU" dirty="0" smtClean="0"/>
              <a:t>(</a:t>
            </a:r>
            <a:r>
              <a:rPr lang="en-US" dirty="0" smtClean="0"/>
              <a:t>The report of the Secretary-General of the United Nations General Assembly session, 65).</a:t>
            </a:r>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5</a:t>
            </a:fld>
            <a:endParaRPr lang="ru-RU"/>
          </a:p>
        </p:txBody>
      </p:sp>
    </p:spTree>
    <p:extLst>
      <p:ext uri="{BB962C8B-B14F-4D97-AF65-F5344CB8AC3E}">
        <p14:creationId xmlns:p14="http://schemas.microsoft.com/office/powerpoint/2010/main" val="32341018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Danger of the threats</a:t>
            </a:r>
            <a:endParaRPr lang="ru-RU" dirty="0"/>
          </a:p>
        </p:txBody>
      </p:sp>
      <p:sp>
        <p:nvSpPr>
          <p:cNvPr id="3" name="Объект 2"/>
          <p:cNvSpPr>
            <a:spLocks noGrp="1"/>
          </p:cNvSpPr>
          <p:nvPr>
            <p:ph idx="1"/>
          </p:nvPr>
        </p:nvSpPr>
        <p:spPr/>
        <p:txBody>
          <a:bodyPr>
            <a:normAutofit/>
          </a:bodyPr>
          <a:lstStyle/>
          <a:p>
            <a:r>
              <a:rPr lang="en-US" dirty="0" smtClean="0"/>
              <a:t>These threats have the most significant influence in shaping the foreign policy component of States ' concerns related to national and international information security.</a:t>
            </a:r>
            <a:endParaRPr lang="ru-RU" dirty="0" smtClean="0"/>
          </a:p>
          <a:p>
            <a:r>
              <a:rPr lang="ru-RU" dirty="0"/>
              <a:t>(</a:t>
            </a:r>
            <a:r>
              <a:rPr lang="en-US" dirty="0" smtClean="0"/>
              <a:t>UN A/65/201</a:t>
            </a:r>
            <a:r>
              <a:rPr lang="ru-RU" dirty="0" smtClean="0"/>
              <a:t>)</a:t>
            </a:r>
            <a:r>
              <a:rPr lang="en-US" dirty="0" smtClean="0"/>
              <a:t>.</a:t>
            </a:r>
            <a:endParaRPr lang="ru-RU" dirty="0"/>
          </a:p>
          <a:p>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6</a:t>
            </a:fld>
            <a:endParaRPr lang="ru-RU"/>
          </a:p>
        </p:txBody>
      </p:sp>
    </p:spTree>
    <p:extLst>
      <p:ext uri="{BB962C8B-B14F-4D97-AF65-F5344CB8AC3E}">
        <p14:creationId xmlns:p14="http://schemas.microsoft.com/office/powerpoint/2010/main" val="41739542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Confidence-building measures in the information sphere </a:t>
            </a:r>
            <a:endParaRPr lang="ru-RU" dirty="0"/>
          </a:p>
        </p:txBody>
      </p:sp>
      <p:sp>
        <p:nvSpPr>
          <p:cNvPr id="3" name="Объект 2"/>
          <p:cNvSpPr>
            <a:spLocks noGrp="1"/>
          </p:cNvSpPr>
          <p:nvPr>
            <p:ph idx="1"/>
          </p:nvPr>
        </p:nvSpPr>
        <p:spPr/>
        <p:txBody>
          <a:bodyPr>
            <a:normAutofit fontScale="92500" lnSpcReduction="20000"/>
          </a:bodyPr>
          <a:lstStyle/>
          <a:p>
            <a:r>
              <a:rPr lang="en-US" dirty="0" smtClean="0"/>
              <a:t>A set of measures on informing the Contracting States:</a:t>
            </a:r>
            <a:endParaRPr lang="ru-RU" dirty="0" smtClean="0"/>
          </a:p>
          <a:p>
            <a:r>
              <a:rPr lang="en-US" dirty="0" smtClean="0"/>
              <a:t>strategies for the use of information and communication technologies to assist the force in opposing States in peace and war, the prevention and resolution of crises in the area of information infrastructure</a:t>
            </a:r>
            <a:r>
              <a:rPr lang="ru-RU" dirty="0" smtClean="0"/>
              <a:t>, </a:t>
            </a:r>
          </a:p>
          <a:p>
            <a:r>
              <a:rPr lang="en-US" dirty="0" smtClean="0"/>
              <a:t>combating cybercrime and </a:t>
            </a:r>
            <a:r>
              <a:rPr lang="en-US" dirty="0" err="1" smtClean="0"/>
              <a:t>cyberterrorism</a:t>
            </a:r>
            <a:r>
              <a:rPr lang="en-US" dirty="0" smtClean="0"/>
              <a:t>,</a:t>
            </a:r>
            <a:endParaRPr lang="ru-RU" dirty="0" smtClean="0"/>
          </a:p>
          <a:p>
            <a:r>
              <a:rPr lang="en-US" dirty="0" smtClean="0"/>
              <a:t>use of resources by States for the dissemination of national culture and political preferences in foreign countries.</a:t>
            </a:r>
            <a:r>
              <a:rPr lang="en-US" dirty="0"/>
              <a:t> </a:t>
            </a:r>
            <a:endParaRPr lang="ru-RU" dirty="0"/>
          </a:p>
          <a:p>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7</a:t>
            </a:fld>
            <a:endParaRPr lang="ru-RU"/>
          </a:p>
        </p:txBody>
      </p:sp>
    </p:spTree>
    <p:extLst>
      <p:ext uri="{BB962C8B-B14F-4D97-AF65-F5344CB8AC3E}">
        <p14:creationId xmlns:p14="http://schemas.microsoft.com/office/powerpoint/2010/main" val="40811176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800" b="1" dirty="0" smtClean="0"/>
              <a:t>1. The ability to disrupt on political grounds the stable operation of the Internet which is the de-facto basis of the global information infrastructure</a:t>
            </a:r>
            <a:r>
              <a:rPr lang="en-US" sz="2800" dirty="0" smtClean="0"/>
              <a:t/>
            </a:r>
            <a:br>
              <a:rPr lang="en-US" sz="2800" dirty="0" smtClean="0"/>
            </a:br>
            <a:endParaRPr lang="ru-RU" sz="2800" dirty="0"/>
          </a:p>
        </p:txBody>
      </p:sp>
      <p:sp>
        <p:nvSpPr>
          <p:cNvPr id="3" name="Объект 2"/>
          <p:cNvSpPr>
            <a:spLocks noGrp="1"/>
          </p:cNvSpPr>
          <p:nvPr>
            <p:ph idx="1"/>
          </p:nvPr>
        </p:nvSpPr>
        <p:spPr/>
        <p:txBody>
          <a:bodyPr>
            <a:normAutofit/>
          </a:bodyPr>
          <a:lstStyle/>
          <a:p>
            <a:r>
              <a:rPr lang="en-US" dirty="0" smtClean="0"/>
              <a:t>It </a:t>
            </a:r>
            <a:r>
              <a:rPr lang="en-US" dirty="0"/>
              <a:t>is reasonable that confidence building measures in this area should be built towards searching and developing efficient ways of involving interested nations to perform </a:t>
            </a:r>
            <a:r>
              <a:rPr lang="en-US" dirty="0" smtClean="0"/>
              <a:t> </a:t>
            </a:r>
            <a:r>
              <a:rPr lang="en-US" dirty="0"/>
              <a:t>Internet control </a:t>
            </a:r>
            <a:r>
              <a:rPr lang="en-US" dirty="0" smtClean="0"/>
              <a:t>functions.</a:t>
            </a:r>
            <a:r>
              <a:rPr lang="en-US" dirty="0"/>
              <a:t>   </a:t>
            </a:r>
            <a:endParaRPr lang="ru-RU" dirty="0"/>
          </a:p>
          <a:p>
            <a:endParaRPr lang="ru-RU" dirty="0"/>
          </a:p>
          <a:p>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8</a:t>
            </a:fld>
            <a:endParaRPr lang="ru-RU"/>
          </a:p>
        </p:txBody>
      </p:sp>
    </p:spTree>
    <p:extLst>
      <p:ext uri="{BB962C8B-B14F-4D97-AF65-F5344CB8AC3E}">
        <p14:creationId xmlns:p14="http://schemas.microsoft.com/office/powerpoint/2010/main" val="193542755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The directions of Confidence-building measures</a:t>
            </a:r>
            <a:endParaRPr lang="ru-RU" dirty="0"/>
          </a:p>
        </p:txBody>
      </p:sp>
      <p:sp>
        <p:nvSpPr>
          <p:cNvPr id="3" name="Объект 2"/>
          <p:cNvSpPr>
            <a:spLocks noGrp="1"/>
          </p:cNvSpPr>
          <p:nvPr>
            <p:ph idx="1"/>
          </p:nvPr>
        </p:nvSpPr>
        <p:spPr/>
        <p:txBody>
          <a:bodyPr>
            <a:normAutofit fontScale="85000" lnSpcReduction="20000"/>
          </a:bodyPr>
          <a:lstStyle/>
          <a:p>
            <a:r>
              <a:rPr lang="en-US" dirty="0" smtClean="0"/>
              <a:t>It </a:t>
            </a:r>
            <a:r>
              <a:rPr lang="en-US" dirty="0"/>
              <a:t>is apparent that not all Internet control functions are equally important sustaining the stable operation of the global information infrastructure</a:t>
            </a:r>
            <a:r>
              <a:rPr lang="en-US" dirty="0" smtClean="0"/>
              <a:t>.</a:t>
            </a:r>
          </a:p>
          <a:p>
            <a:r>
              <a:rPr lang="en-US" dirty="0" smtClean="0"/>
              <a:t> </a:t>
            </a:r>
            <a:r>
              <a:rPr lang="en-US" dirty="0"/>
              <a:t>If we assume that the main network operation controls are handled by Internet providers, then regarding the implementation of confidence building measures it would be possible to start discussing the issues of:</a:t>
            </a:r>
            <a:endParaRPr lang="ru-RU" dirty="0"/>
          </a:p>
          <a:p>
            <a:r>
              <a:rPr lang="en-US" dirty="0"/>
              <a:t>Developing the international regulatory environment of Internet services;</a:t>
            </a:r>
            <a:endParaRPr lang="ru-RU" dirty="0"/>
          </a:p>
          <a:p>
            <a:r>
              <a:rPr lang="en-US" dirty="0"/>
              <a:t>Determining quality standards for those </a:t>
            </a:r>
            <a:r>
              <a:rPr lang="en-US" dirty="0" smtClean="0"/>
              <a:t>services.</a:t>
            </a:r>
          </a:p>
          <a:p>
            <a:r>
              <a:rPr lang="en-US" dirty="0" smtClean="0"/>
              <a:t> </a:t>
            </a:r>
            <a:endParaRPr lang="ru-RU" dirty="0"/>
          </a:p>
          <a:p>
            <a:endParaRPr lang="ru-RU" dirty="0"/>
          </a:p>
        </p:txBody>
      </p:sp>
      <p:sp>
        <p:nvSpPr>
          <p:cNvPr id="4" name="Дата 3"/>
          <p:cNvSpPr>
            <a:spLocks noGrp="1"/>
          </p:cNvSpPr>
          <p:nvPr>
            <p:ph type="dt" sz="half" idx="10"/>
          </p:nvPr>
        </p:nvSpPr>
        <p:spPr/>
        <p:txBody>
          <a:bodyPr/>
          <a:lstStyle/>
          <a:p>
            <a:r>
              <a:rPr lang="en-US" smtClean="0"/>
              <a:t>02.10.2012</a:t>
            </a:r>
            <a:endParaRPr lang="ru-RU"/>
          </a:p>
        </p:txBody>
      </p:sp>
      <p:sp>
        <p:nvSpPr>
          <p:cNvPr id="5" name="Нижний колонтитул 4"/>
          <p:cNvSpPr>
            <a:spLocks noGrp="1"/>
          </p:cNvSpPr>
          <p:nvPr>
            <p:ph type="ftr" sz="quarter" idx="11"/>
          </p:nvPr>
        </p:nvSpPr>
        <p:spPr/>
        <p:txBody>
          <a:bodyPr/>
          <a:lstStyle/>
          <a:p>
            <a:r>
              <a:rPr lang="en-US" smtClean="0"/>
              <a:t>Confidence Building Measures</a:t>
            </a:r>
            <a:endParaRPr lang="ru-RU"/>
          </a:p>
        </p:txBody>
      </p:sp>
      <p:sp>
        <p:nvSpPr>
          <p:cNvPr id="6" name="Номер слайда 5"/>
          <p:cNvSpPr>
            <a:spLocks noGrp="1"/>
          </p:cNvSpPr>
          <p:nvPr>
            <p:ph type="sldNum" sz="quarter" idx="12"/>
          </p:nvPr>
        </p:nvSpPr>
        <p:spPr/>
        <p:txBody>
          <a:bodyPr/>
          <a:lstStyle/>
          <a:p>
            <a:fld id="{58A71DFD-BFEF-4927-9AB6-D842F0F484D3}" type="slidenum">
              <a:rPr lang="ru-RU" smtClean="0"/>
              <a:t>9</a:t>
            </a:fld>
            <a:endParaRPr lang="ru-RU"/>
          </a:p>
        </p:txBody>
      </p:sp>
    </p:spTree>
    <p:extLst>
      <p:ext uri="{BB962C8B-B14F-4D97-AF65-F5344CB8AC3E}">
        <p14:creationId xmlns:p14="http://schemas.microsoft.com/office/powerpoint/2010/main" val="41392666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1054</Words>
  <Application>Microsoft Macintosh PowerPoint</Application>
  <PresentationFormat>Экран (4:3)</PresentationFormat>
  <Paragraphs>112</Paragraphs>
  <Slides>16</Slides>
  <Notes>16</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Confidence Building Measures</vt:lpstr>
      <vt:lpstr>The relevance of the issue</vt:lpstr>
      <vt:lpstr>The aims of Confidence-building measures in information sphere</vt:lpstr>
      <vt:lpstr>Confidence-building measures</vt:lpstr>
      <vt:lpstr>The main threats to international information security</vt:lpstr>
      <vt:lpstr>Danger of the threats</vt:lpstr>
      <vt:lpstr>Confidence-building measures in the information sphere </vt:lpstr>
      <vt:lpstr>1. The ability to disrupt on political grounds the stable operation of the Internet which is the de-facto basis of the global information infrastructure </vt:lpstr>
      <vt:lpstr>The directions of Confidence-building measures</vt:lpstr>
      <vt:lpstr>2. The ability to include latent malicious functions in information and communications technologies </vt:lpstr>
      <vt:lpstr>3. The escalating risk of the 'information arms' race and associated methods of employing information weapons </vt:lpstr>
      <vt:lpstr>4. The potential access for terrorist organizations and individual terrorist to prototyped 'information weapons' and methods of employing such weapons towards political ends</vt:lpstr>
      <vt:lpstr>5. The increasing the social danger of information criminality in the face of considerable efforts exerted by law enforcement services</vt:lpstr>
      <vt:lpstr>6. The using by some states of information agencies, social networks and other information and communications technologies to undermine social stability in foreign states, to give international support to decision to use military force for the changing of other state policy lines</vt:lpstr>
      <vt:lpstr>The proposals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Структура мер доверия в международной информационной безопасности</dc:title>
  <dc:creator>Анатолий</dc:creator>
  <cp:lastModifiedBy>Анатолий Стрельцов</cp:lastModifiedBy>
  <cp:revision>14</cp:revision>
  <dcterms:created xsi:type="dcterms:W3CDTF">2012-09-28T05:45:15Z</dcterms:created>
  <dcterms:modified xsi:type="dcterms:W3CDTF">2012-09-30T16:02:24Z</dcterms:modified>
</cp:coreProperties>
</file>