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5" r:id="rId2"/>
    <p:sldId id="257" r:id="rId3"/>
    <p:sldId id="258" r:id="rId4"/>
    <p:sldId id="266" r:id="rId5"/>
    <p:sldId id="260" r:id="rId6"/>
    <p:sldId id="264" r:id="rId7"/>
    <p:sldId id="261" r:id="rId8"/>
    <p:sldId id="262" r:id="rId9"/>
    <p:sldId id="263" r:id="rId10"/>
    <p:sldId id="268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3" autoAdjust="0"/>
    <p:restoredTop sz="83803" autoAdjust="0"/>
  </p:normalViewPr>
  <p:slideViewPr>
    <p:cSldViewPr>
      <p:cViewPr varScale="1">
        <p:scale>
          <a:sx n="62" d="100"/>
          <a:sy n="62" d="100"/>
        </p:scale>
        <p:origin x="-118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0E4D6C-0802-4139-A4D3-8B211A336D91}" type="datetimeFigureOut">
              <a:rPr lang="ru-RU" smtClean="0"/>
              <a:pPr/>
              <a:t>22.04.2009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F92A45-90E3-41B2-ADA0-8C54EBF32A2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F92A45-90E3-41B2-ADA0-8C54EBF32A21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F92A45-90E3-41B2-ADA0-8C54EBF32A21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F92A45-90E3-41B2-ADA0-8C54EBF32A21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F92A45-90E3-41B2-ADA0-8C54EBF32A21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F92A45-90E3-41B2-ADA0-8C54EBF32A21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F92A45-90E3-41B2-ADA0-8C54EBF32A21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F92A45-90E3-41B2-ADA0-8C54EBF32A21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F92A45-90E3-41B2-ADA0-8C54EBF32A21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F92A45-90E3-41B2-ADA0-8C54EBF32A21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F92A45-90E3-41B2-ADA0-8C54EBF32A21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AF070-E6E5-4DE2-B23A-6788AF2E5F2E}" type="datetimeFigureOut">
              <a:rPr lang="ru-RU" smtClean="0"/>
              <a:pPr/>
              <a:t>22.04.2009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38442-9356-46DB-83C8-ACDDB8EB22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AF070-E6E5-4DE2-B23A-6788AF2E5F2E}" type="datetimeFigureOut">
              <a:rPr lang="ru-RU" smtClean="0"/>
              <a:pPr/>
              <a:t>22.04.2009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38442-9356-46DB-83C8-ACDDB8EB22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AF070-E6E5-4DE2-B23A-6788AF2E5F2E}" type="datetimeFigureOut">
              <a:rPr lang="ru-RU" smtClean="0"/>
              <a:pPr/>
              <a:t>22.04.2009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38442-9356-46DB-83C8-ACDDB8EB22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AF070-E6E5-4DE2-B23A-6788AF2E5F2E}" type="datetimeFigureOut">
              <a:rPr lang="ru-RU" smtClean="0"/>
              <a:pPr/>
              <a:t>22.04.2009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38442-9356-46DB-83C8-ACDDB8EB22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AF070-E6E5-4DE2-B23A-6788AF2E5F2E}" type="datetimeFigureOut">
              <a:rPr lang="ru-RU" smtClean="0"/>
              <a:pPr/>
              <a:t>22.04.2009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38442-9356-46DB-83C8-ACDDB8EB22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AF070-E6E5-4DE2-B23A-6788AF2E5F2E}" type="datetimeFigureOut">
              <a:rPr lang="ru-RU" smtClean="0"/>
              <a:pPr/>
              <a:t>22.04.2009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38442-9356-46DB-83C8-ACDDB8EB22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AF070-E6E5-4DE2-B23A-6788AF2E5F2E}" type="datetimeFigureOut">
              <a:rPr lang="ru-RU" smtClean="0"/>
              <a:pPr/>
              <a:t>22.04.2009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38442-9356-46DB-83C8-ACDDB8EB22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AF070-E6E5-4DE2-B23A-6788AF2E5F2E}" type="datetimeFigureOut">
              <a:rPr lang="ru-RU" smtClean="0"/>
              <a:pPr/>
              <a:t>22.04.2009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38442-9356-46DB-83C8-ACDDB8EB22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AF070-E6E5-4DE2-B23A-6788AF2E5F2E}" type="datetimeFigureOut">
              <a:rPr lang="ru-RU" smtClean="0"/>
              <a:pPr/>
              <a:t>22.04.2009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38442-9356-46DB-83C8-ACDDB8EB22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AF070-E6E5-4DE2-B23A-6788AF2E5F2E}" type="datetimeFigureOut">
              <a:rPr lang="ru-RU" smtClean="0"/>
              <a:pPr/>
              <a:t>22.04.2009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38442-9356-46DB-83C8-ACDDB8EB22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AF070-E6E5-4DE2-B23A-6788AF2E5F2E}" type="datetimeFigureOut">
              <a:rPr lang="ru-RU" smtClean="0"/>
              <a:pPr/>
              <a:t>22.04.2009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38442-9356-46DB-83C8-ACDDB8EB22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8AF070-E6E5-4DE2-B23A-6788AF2E5F2E}" type="datetimeFigureOut">
              <a:rPr lang="ru-RU" smtClean="0"/>
              <a:pPr/>
              <a:t>22.04.2009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338442-9356-46DB-83C8-ACDDB8EB228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11486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Образовательные программы как фундамент эффективной антитеррористической деятельности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3929067"/>
            <a:ext cx="8229600" cy="2500330"/>
          </a:xfrm>
        </p:spPr>
        <p:txBody>
          <a:bodyPr/>
          <a:lstStyle/>
          <a:p>
            <a:pPr algn="ctr">
              <a:buNone/>
            </a:pPr>
            <a:r>
              <a:rPr lang="ru-RU" dirty="0" smtClean="0">
                <a:solidFill>
                  <a:srgbClr val="0070C0"/>
                </a:solidFill>
              </a:rPr>
              <a:t>       Сурин Алексей Викторович,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декан факультета государственного управления </a:t>
            </a:r>
            <a:r>
              <a:rPr lang="ru-RU" dirty="0" smtClean="0">
                <a:solidFill>
                  <a:srgbClr val="0070C0"/>
                </a:solidFill>
              </a:rPr>
              <a:t>МГУ  имени 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М.В.Ломоносова</a:t>
            </a:r>
            <a:endParaRPr lang="ru-RU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Перспективы </a:t>
            </a:r>
            <a:r>
              <a:rPr lang="ru-RU" smtClean="0">
                <a:solidFill>
                  <a:srgbClr val="0070C0"/>
                </a:solidFill>
              </a:rPr>
              <a:t>международного сотрудничества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Через политические структуры (программы профилактики и противодействия терроризму)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- СНГ, ШОС, Совет Европы, НАТО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Через университетские взаимосвязи (вузы США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ru-RU" dirty="0" smtClean="0">
                <a:solidFill>
                  <a:srgbClr val="FF0000"/>
                </a:solidFill>
              </a:rPr>
              <a:t>Израиля, Японии)- программы кризисного политического и социального управления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Модули УМК-1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ru-RU" dirty="0" smtClean="0">
                <a:solidFill>
                  <a:srgbClr val="FF0000"/>
                </a:solidFill>
              </a:rPr>
              <a:t>Теоретические и исторические основания терроризма</a:t>
            </a:r>
          </a:p>
          <a:p>
            <a:pPr lvl="0"/>
            <a:r>
              <a:rPr lang="ru-RU" dirty="0" smtClean="0">
                <a:solidFill>
                  <a:srgbClr val="FF0000"/>
                </a:solidFill>
              </a:rPr>
              <a:t>Терроризм в контексте языка и культуры </a:t>
            </a:r>
          </a:p>
          <a:p>
            <a:pPr lvl="0"/>
            <a:r>
              <a:rPr lang="ru-RU" dirty="0" smtClean="0">
                <a:solidFill>
                  <a:srgbClr val="FF0000"/>
                </a:solidFill>
              </a:rPr>
              <a:t>История терроризма в России</a:t>
            </a:r>
          </a:p>
          <a:p>
            <a:pPr lvl="0"/>
            <a:r>
              <a:rPr lang="ru-RU" dirty="0" smtClean="0">
                <a:solidFill>
                  <a:srgbClr val="FF0000"/>
                </a:solidFill>
              </a:rPr>
              <a:t>Межгосударственное сотрудничество в борьбе с терроризмом: опыт, тенденции</a:t>
            </a:r>
          </a:p>
          <a:p>
            <a:pPr lvl="0"/>
            <a:r>
              <a:rPr lang="ru-RU" dirty="0" smtClean="0">
                <a:solidFill>
                  <a:srgbClr val="FF0000"/>
                </a:solidFill>
              </a:rPr>
              <a:t>Новые формы политических и вооруженных конфликтов в современном мире</a:t>
            </a:r>
          </a:p>
          <a:p>
            <a:pPr lvl="0"/>
            <a:r>
              <a:rPr lang="ru-RU" dirty="0" smtClean="0">
                <a:solidFill>
                  <a:srgbClr val="FF0000"/>
                </a:solidFill>
              </a:rPr>
              <a:t>Терроризм: правовые основы противодействия</a:t>
            </a:r>
          </a:p>
          <a:p>
            <a:pPr lvl="0"/>
            <a:r>
              <a:rPr lang="ru-RU" dirty="0" smtClean="0">
                <a:solidFill>
                  <a:srgbClr val="FF0000"/>
                </a:solidFill>
              </a:rPr>
              <a:t>Последствия терроризма для финансового сектора</a:t>
            </a:r>
          </a:p>
          <a:p>
            <a:pPr lvl="0"/>
            <a:r>
              <a:rPr lang="ru-RU" dirty="0" err="1" smtClean="0">
                <a:solidFill>
                  <a:srgbClr val="FF0000"/>
                </a:solidFill>
              </a:rPr>
              <a:t>Регионалистика</a:t>
            </a:r>
            <a:r>
              <a:rPr lang="ru-RU" dirty="0" smtClean="0">
                <a:solidFill>
                  <a:srgbClr val="FF0000"/>
                </a:solidFill>
              </a:rPr>
              <a:t> терроризма</a:t>
            </a:r>
          </a:p>
          <a:p>
            <a:pPr lvl="0"/>
            <a:r>
              <a:rPr lang="ru-RU" dirty="0" smtClean="0">
                <a:solidFill>
                  <a:srgbClr val="FF0000"/>
                </a:solidFill>
              </a:rPr>
              <a:t>От стабилизации к реконструкции: опыт и перспективы урегулирования ситуации на Северном Кавказе</a:t>
            </a:r>
          </a:p>
          <a:p>
            <a:pPr lvl="0"/>
            <a:r>
              <a:rPr lang="ru-RU" dirty="0">
                <a:solidFill>
                  <a:srgbClr val="FF0000"/>
                </a:solidFill>
              </a:rPr>
              <a:t>Формирование асоциальной и </a:t>
            </a:r>
            <a:r>
              <a:rPr lang="ru-RU" dirty="0" err="1">
                <a:solidFill>
                  <a:srgbClr val="FF0000"/>
                </a:solidFill>
              </a:rPr>
              <a:t>антисоциальной</a:t>
            </a:r>
            <a:r>
              <a:rPr lang="ru-RU" dirty="0">
                <a:solidFill>
                  <a:srgbClr val="FF0000"/>
                </a:solidFill>
              </a:rPr>
              <a:t> направленности личности в детском и подростковом возрасте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Модули УМК-2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ru-RU" dirty="0">
                <a:solidFill>
                  <a:srgbClr val="FF0000"/>
                </a:solidFill>
              </a:rPr>
              <a:t>Психологическая подготовка специалистов, участвующих в проведении антитеррористических операций </a:t>
            </a:r>
          </a:p>
          <a:p>
            <a:pPr lvl="0"/>
            <a:r>
              <a:rPr lang="ru-RU" dirty="0">
                <a:solidFill>
                  <a:srgbClr val="FF0000"/>
                </a:solidFill>
              </a:rPr>
              <a:t>Журналистика и СМИ в условиях противостояния терроризму</a:t>
            </a:r>
          </a:p>
          <a:p>
            <a:pPr lvl="0"/>
            <a:r>
              <a:rPr lang="ru-RU" dirty="0">
                <a:solidFill>
                  <a:srgbClr val="FF0000"/>
                </a:solidFill>
              </a:rPr>
              <a:t>Страхование рисков террористических актов</a:t>
            </a:r>
          </a:p>
          <a:p>
            <a:pPr lvl="0"/>
            <a:r>
              <a:rPr lang="ru-RU" dirty="0">
                <a:solidFill>
                  <a:srgbClr val="FF0000"/>
                </a:solidFill>
              </a:rPr>
              <a:t>Стратегии и методики обеспечения антитеррористической готовности современного государства в информационную эпоху</a:t>
            </a:r>
          </a:p>
          <a:p>
            <a:pPr lvl="0"/>
            <a:r>
              <a:rPr lang="ru-RU" dirty="0">
                <a:solidFill>
                  <a:srgbClr val="FF0000"/>
                </a:solidFill>
              </a:rPr>
              <a:t>Психология межэтнической напряжённости</a:t>
            </a:r>
          </a:p>
          <a:p>
            <a:pPr lvl="0"/>
            <a:r>
              <a:rPr lang="ru-RU" dirty="0">
                <a:solidFill>
                  <a:srgbClr val="FF0000"/>
                </a:solidFill>
              </a:rPr>
              <a:t>Социально-психологические аспекты противодействия терроризму</a:t>
            </a:r>
          </a:p>
          <a:p>
            <a:pPr lvl="0"/>
            <a:r>
              <a:rPr lang="ru-RU" dirty="0">
                <a:solidFill>
                  <a:srgbClr val="FF0000"/>
                </a:solidFill>
              </a:rPr>
              <a:t>Клинические аспекты психологии терроризма и антитеррористической деятельности</a:t>
            </a:r>
          </a:p>
          <a:p>
            <a:pPr lvl="0"/>
            <a:r>
              <a:rPr lang="ru-RU" dirty="0">
                <a:solidFill>
                  <a:srgbClr val="FF0000"/>
                </a:solidFill>
              </a:rPr>
              <a:t>Методологические проблемы психологии терроризма и </a:t>
            </a:r>
            <a:r>
              <a:rPr lang="ru-RU" dirty="0" err="1">
                <a:solidFill>
                  <a:srgbClr val="FF0000"/>
                </a:solidFill>
              </a:rPr>
              <a:t>контртеррористической</a:t>
            </a:r>
            <a:r>
              <a:rPr lang="ru-RU" dirty="0">
                <a:solidFill>
                  <a:srgbClr val="FF0000"/>
                </a:solidFill>
              </a:rPr>
              <a:t> деятельности</a:t>
            </a:r>
          </a:p>
          <a:p>
            <a:pPr lvl="0"/>
            <a:r>
              <a:rPr lang="ru-RU" dirty="0">
                <a:solidFill>
                  <a:srgbClr val="FF0000"/>
                </a:solidFill>
              </a:rPr>
              <a:t>Влияние глобализации на международный терроризм и меры по его преодолению.</a:t>
            </a:r>
          </a:p>
          <a:p>
            <a:endParaRPr lang="ru-RU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Магистерские программы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214974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Политико-правовые </a:t>
            </a:r>
            <a:r>
              <a:rPr lang="ru-RU" dirty="0">
                <a:solidFill>
                  <a:srgbClr val="0070C0"/>
                </a:solidFill>
              </a:rPr>
              <a:t>основы обеспечения антитеррористической  деятельности </a:t>
            </a:r>
            <a:r>
              <a:rPr lang="ru-RU" dirty="0" smtClean="0">
                <a:solidFill>
                  <a:srgbClr val="0070C0"/>
                </a:solidFill>
              </a:rPr>
              <a:t>государства</a:t>
            </a:r>
            <a:endParaRPr lang="ru-RU" dirty="0">
              <a:solidFill>
                <a:srgbClr val="0070C0"/>
              </a:solidFill>
            </a:endParaRPr>
          </a:p>
          <a:p>
            <a:r>
              <a:rPr lang="ru-RU" dirty="0" smtClean="0">
                <a:solidFill>
                  <a:srgbClr val="0070C0"/>
                </a:solidFill>
              </a:rPr>
              <a:t>Кадровое </a:t>
            </a:r>
            <a:r>
              <a:rPr lang="ru-RU" dirty="0">
                <a:solidFill>
                  <a:srgbClr val="0070C0"/>
                </a:solidFill>
              </a:rPr>
              <a:t>обеспечение и психологические механизмы государственного управления в сфере противодействия </a:t>
            </a:r>
            <a:r>
              <a:rPr lang="ru-RU" dirty="0" smtClean="0">
                <a:solidFill>
                  <a:srgbClr val="0070C0"/>
                </a:solidFill>
              </a:rPr>
              <a:t>терроризму</a:t>
            </a:r>
            <a:endParaRPr lang="ru-RU" dirty="0">
              <a:solidFill>
                <a:srgbClr val="0070C0"/>
              </a:solidFill>
            </a:endParaRPr>
          </a:p>
          <a:p>
            <a:r>
              <a:rPr lang="ru-RU" dirty="0" smtClean="0">
                <a:solidFill>
                  <a:srgbClr val="0070C0"/>
                </a:solidFill>
              </a:rPr>
              <a:t>Информационное </a:t>
            </a:r>
            <a:r>
              <a:rPr lang="ru-RU" dirty="0">
                <a:solidFill>
                  <a:srgbClr val="0070C0"/>
                </a:solidFill>
              </a:rPr>
              <a:t>обеспечение антитеррористической деятельности </a:t>
            </a:r>
            <a:r>
              <a:rPr lang="ru-RU" dirty="0" smtClean="0">
                <a:solidFill>
                  <a:srgbClr val="0070C0"/>
                </a:solidFill>
              </a:rPr>
              <a:t>государства</a:t>
            </a:r>
            <a:endParaRPr lang="ru-RU" dirty="0">
              <a:solidFill>
                <a:srgbClr val="0070C0"/>
              </a:solidFill>
            </a:endParaRPr>
          </a:p>
          <a:p>
            <a:r>
              <a:rPr lang="ru-RU" dirty="0" smtClean="0">
                <a:solidFill>
                  <a:srgbClr val="0070C0"/>
                </a:solidFill>
              </a:rPr>
              <a:t>Федеральный</a:t>
            </a:r>
            <a:r>
              <a:rPr lang="ru-RU" dirty="0">
                <a:solidFill>
                  <a:srgbClr val="0070C0"/>
                </a:solidFill>
              </a:rPr>
              <a:t>, региональный и локальный уровни управления  антитеррористической </a:t>
            </a:r>
            <a:r>
              <a:rPr lang="ru-RU" dirty="0" smtClean="0">
                <a:solidFill>
                  <a:srgbClr val="0070C0"/>
                </a:solidFill>
              </a:rPr>
              <a:t>деятельностью</a:t>
            </a:r>
            <a:endParaRPr lang="ru-RU" dirty="0">
              <a:solidFill>
                <a:srgbClr val="0070C0"/>
              </a:solidFill>
            </a:endParaRPr>
          </a:p>
          <a:p>
            <a:r>
              <a:rPr lang="ru-RU" dirty="0" smtClean="0">
                <a:solidFill>
                  <a:srgbClr val="0070C0"/>
                </a:solidFill>
              </a:rPr>
              <a:t>Формы </a:t>
            </a:r>
            <a:r>
              <a:rPr lang="ru-RU" dirty="0">
                <a:solidFill>
                  <a:srgbClr val="0070C0"/>
                </a:solidFill>
              </a:rPr>
              <a:t>и методы использования средств массовой информации в антитеррористической деятельности </a:t>
            </a:r>
            <a:r>
              <a:rPr lang="ru-RU" dirty="0" smtClean="0">
                <a:solidFill>
                  <a:srgbClr val="0070C0"/>
                </a:solidFill>
              </a:rPr>
              <a:t>государства</a:t>
            </a:r>
            <a:endParaRPr lang="ru-RU" dirty="0">
              <a:solidFill>
                <a:srgbClr val="0070C0"/>
              </a:solidFill>
            </a:endParaRPr>
          </a:p>
          <a:p>
            <a:r>
              <a:rPr lang="ru-RU" dirty="0" smtClean="0">
                <a:solidFill>
                  <a:srgbClr val="0070C0"/>
                </a:solidFill>
              </a:rPr>
              <a:t>Стратегия </a:t>
            </a:r>
            <a:r>
              <a:rPr lang="ru-RU" dirty="0">
                <a:solidFill>
                  <a:srgbClr val="0070C0"/>
                </a:solidFill>
              </a:rPr>
              <a:t>и методы антитеррористической деятельности современного </a:t>
            </a:r>
            <a:r>
              <a:rPr lang="ru-RU" dirty="0" smtClean="0">
                <a:solidFill>
                  <a:srgbClr val="0070C0"/>
                </a:solidFill>
              </a:rPr>
              <a:t>государства</a:t>
            </a:r>
            <a:endParaRPr lang="ru-RU" dirty="0">
              <a:solidFill>
                <a:srgbClr val="0070C0"/>
              </a:solidFill>
            </a:endParaRPr>
          </a:p>
          <a:p>
            <a:endParaRPr lang="ru-RU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00B0F0"/>
                </a:solidFill>
              </a:rPr>
              <a:t>Образовательные</a:t>
            </a:r>
            <a:r>
              <a:rPr lang="ru-RU" dirty="0" smtClean="0">
                <a:solidFill>
                  <a:srgbClr val="00B0F0"/>
                </a:solidFill>
              </a:rPr>
              <a:t> программы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71677"/>
            <a:ext cx="8229600" cy="3143273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Программы магистерские  (</a:t>
            </a:r>
            <a:r>
              <a:rPr lang="en-US" dirty="0" smtClean="0">
                <a:solidFill>
                  <a:srgbClr val="FF0000"/>
                </a:solidFill>
              </a:rPr>
              <a:t>MS)</a:t>
            </a:r>
            <a:endParaRPr lang="ru-RU" dirty="0" smtClean="0">
              <a:solidFill>
                <a:srgbClr val="FF0000"/>
              </a:solidFill>
            </a:endParaRPr>
          </a:p>
          <a:p>
            <a:r>
              <a:rPr lang="ru-RU" dirty="0" smtClean="0">
                <a:solidFill>
                  <a:srgbClr val="FF0000"/>
                </a:solidFill>
              </a:rPr>
              <a:t>Программы специалистов 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Программы мастерские </a:t>
            </a:r>
            <a:r>
              <a:rPr lang="en-US" dirty="0" smtClean="0">
                <a:solidFill>
                  <a:srgbClr val="FF0000"/>
                </a:solidFill>
              </a:rPr>
              <a:t>(MPA)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Программы переподготовки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Программы повышения квалификации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F0"/>
                </a:solidFill>
              </a:rPr>
              <a:t>Образовательные задачи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Определение профилей компетенций работников</a:t>
            </a:r>
          </a:p>
          <a:p>
            <a:r>
              <a:rPr lang="ru-RU" dirty="0" smtClean="0"/>
              <a:t>Определение индивидуальных траекторий образования</a:t>
            </a:r>
          </a:p>
          <a:p>
            <a:r>
              <a:rPr lang="ru-RU" dirty="0" smtClean="0"/>
              <a:t>Сочетание очных и заочных форм образования</a:t>
            </a:r>
          </a:p>
          <a:p>
            <a:r>
              <a:rPr lang="ru-RU" dirty="0" smtClean="0"/>
              <a:t>Формирование научно-образовательного портала</a:t>
            </a:r>
          </a:p>
          <a:p>
            <a:r>
              <a:rPr lang="ru-RU" dirty="0" smtClean="0"/>
              <a:t>Реализация образовательных программ</a:t>
            </a:r>
          </a:p>
          <a:p>
            <a:endParaRPr lang="ru-RU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Управленческие задачи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Уточнение  функционалов региональных и локальных структур  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Уточнение количества структурных уровней управления 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Уточнение компетенций работников комиссий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Определение характера взаимодействия с другими управленческими структурами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Мониторинг эффективности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Набросок расчета численности обучаемых специалистов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Центральный аппарат  100х1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Аппараты в ФО 30 </a:t>
            </a:r>
            <a:r>
              <a:rPr lang="ru-RU" dirty="0" err="1" smtClean="0">
                <a:solidFill>
                  <a:srgbClr val="FF0000"/>
                </a:solidFill>
              </a:rPr>
              <a:t>х</a:t>
            </a:r>
            <a:r>
              <a:rPr lang="ru-RU" dirty="0" smtClean="0">
                <a:solidFill>
                  <a:srgbClr val="FF0000"/>
                </a:solidFill>
              </a:rPr>
              <a:t> 7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Аппараты в областях 10х90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Аппараты в крупных муниципальных образованиях 5х300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Подготовка  200-300 человек в год ( 40-60 млн. р.)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Возможности МГУ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Центр для подготовки и переподготовки специалистов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Центр для фундаментальных и прикладных разработок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Центр для международного сотрудничества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Центр для подготовки правовых и политических документов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Центр для работы экспертного сообщества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389</Words>
  <Application>Microsoft Office PowerPoint</Application>
  <PresentationFormat>Экран (4:3)</PresentationFormat>
  <Paragraphs>74</Paragraphs>
  <Slides>10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Образовательные программы как фундамент эффективной антитеррористической деятельности</vt:lpstr>
      <vt:lpstr>Модули УМК-1</vt:lpstr>
      <vt:lpstr>Модули УМК-2</vt:lpstr>
      <vt:lpstr>Магистерские программы</vt:lpstr>
      <vt:lpstr>Образовательные программы</vt:lpstr>
      <vt:lpstr>Образовательные задачи</vt:lpstr>
      <vt:lpstr>Управленческие задачи</vt:lpstr>
      <vt:lpstr>Набросок расчета численности обучаемых специалистов</vt:lpstr>
      <vt:lpstr>Возможности МГУ</vt:lpstr>
      <vt:lpstr>Перспективы международного сотрудничества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Магистерские программы</dc:title>
  <dc:creator>Пользователь Windows</dc:creator>
  <cp:lastModifiedBy>Пользователь Windows</cp:lastModifiedBy>
  <cp:revision>11</cp:revision>
  <dcterms:created xsi:type="dcterms:W3CDTF">2009-04-22T07:23:55Z</dcterms:created>
  <dcterms:modified xsi:type="dcterms:W3CDTF">2009-04-22T10:22:13Z</dcterms:modified>
</cp:coreProperties>
</file>